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282" r:id="rId2"/>
    <p:sldId id="283" r:id="rId3"/>
    <p:sldId id="284" r:id="rId4"/>
    <p:sldId id="285" r:id="rId5"/>
    <p:sldId id="289" r:id="rId6"/>
    <p:sldId id="263" r:id="rId7"/>
    <p:sldId id="264" r:id="rId8"/>
    <p:sldId id="265" r:id="rId9"/>
    <p:sldId id="266" r:id="rId10"/>
    <p:sldId id="278" r:id="rId11"/>
    <p:sldId id="279" r:id="rId12"/>
    <p:sldId id="280" r:id="rId13"/>
    <p:sldId id="271" r:id="rId14"/>
    <p:sldId id="272" r:id="rId15"/>
    <p:sldId id="273" r:id="rId16"/>
    <p:sldId id="274" r:id="rId17"/>
    <p:sldId id="275" r:id="rId18"/>
    <p:sldId id="286" r:id="rId19"/>
    <p:sldId id="268" r:id="rId20"/>
    <p:sldId id="287" r:id="rId21"/>
    <p:sldId id="28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7802" autoAdjust="0"/>
  </p:normalViewPr>
  <p:slideViewPr>
    <p:cSldViewPr snapToGrid="0">
      <p:cViewPr varScale="1">
        <p:scale>
          <a:sx n="98" d="100"/>
          <a:sy n="98" d="100"/>
        </p:scale>
        <p:origin x="192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5C2C8C-FC17-4DD2-9B6D-D8A5FACE391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3673B9-B033-46C4-8ED8-91333A8B7534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 launch operations computer to send command to launch box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C25554-1EF7-4AE8-90BD-4BAFE46BAAA6}" type="parTrans" cxnId="{187B817C-CB03-4EE0-B915-548A5C9FE007}">
      <dgm:prSet/>
      <dgm:spPr/>
      <dgm:t>
        <a:bodyPr/>
        <a:lstStyle/>
        <a:p>
          <a:endParaRPr lang="en-US"/>
        </a:p>
      </dgm:t>
    </dgm:pt>
    <dgm:pt modelId="{CBA870D8-47D6-4D68-937A-4D179D0629BC}" type="sibTrans" cxnId="{187B817C-CB03-4EE0-B915-548A5C9FE007}">
      <dgm:prSet/>
      <dgm:spPr/>
      <dgm:t>
        <a:bodyPr/>
        <a:lstStyle/>
        <a:p>
          <a:endParaRPr lang="en-US"/>
        </a:p>
      </dgm:t>
    </dgm:pt>
    <dgm:pt modelId="{CCC633F2-D4F8-4867-B839-CABBB8FB7823}">
      <dgm:prSet phldrT="[Text]" custT="1"/>
      <dgm:spPr/>
      <dgm:t>
        <a:bodyPr/>
        <a:lstStyle/>
        <a:p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MathWorks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includes support package for Arduino communication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19DC52-8BCE-404F-B031-A6C8FEE53CB9}" type="parTrans" cxnId="{3D8B255B-09DE-4BAF-99A9-584BFF9BF095}">
      <dgm:prSet/>
      <dgm:spPr/>
      <dgm:t>
        <a:bodyPr/>
        <a:lstStyle/>
        <a:p>
          <a:endParaRPr lang="en-US"/>
        </a:p>
      </dgm:t>
    </dgm:pt>
    <dgm:pt modelId="{00EB1508-73B1-4F12-BDC7-B2C578654C17}" type="sibTrans" cxnId="{3D8B255B-09DE-4BAF-99A9-584BFF9BF095}">
      <dgm:prSet/>
      <dgm:spPr/>
      <dgm:t>
        <a:bodyPr/>
        <a:lstStyle/>
        <a:p>
          <a:endParaRPr lang="en-US"/>
        </a:p>
      </dgm:t>
    </dgm:pt>
    <dgm:pt modelId="{1DA24D0E-0FB9-4721-99A2-6F19BE072732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receives command then sends back that it received command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EC31B9-14C0-42A5-9605-2562B8865D95}" type="parTrans" cxnId="{E22130D3-999E-4AB6-9A79-D5B99A7BA4AE}">
      <dgm:prSet/>
      <dgm:spPr/>
      <dgm:t>
        <a:bodyPr/>
        <a:lstStyle/>
        <a:p>
          <a:endParaRPr lang="en-US"/>
        </a:p>
      </dgm:t>
    </dgm:pt>
    <dgm:pt modelId="{E153A6E3-169E-4D40-923E-AA2A5D3A3F43}" type="sibTrans" cxnId="{E22130D3-999E-4AB6-9A79-D5B99A7BA4AE}">
      <dgm:prSet/>
      <dgm:spPr/>
      <dgm:t>
        <a:bodyPr/>
        <a:lstStyle/>
        <a:p>
          <a:endParaRPr lang="en-US"/>
        </a:p>
      </dgm:t>
    </dgm:pt>
    <dgm:pt modelId="{9853A862-24E8-4C95-90DD-123A3BC13242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If Arduino does not acknowledge, we will know to send command again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59F4BD-D2B9-4843-8AB0-7A2FAEAFC859}" type="parTrans" cxnId="{120CE512-37BB-404A-BCB2-8889319D9EC8}">
      <dgm:prSet/>
      <dgm:spPr/>
      <dgm:t>
        <a:bodyPr/>
        <a:lstStyle/>
        <a:p>
          <a:endParaRPr lang="en-US"/>
        </a:p>
      </dgm:t>
    </dgm:pt>
    <dgm:pt modelId="{2DE41EE2-6B56-4BCD-AA8C-4DE6F7517B07}" type="sibTrans" cxnId="{120CE512-37BB-404A-BCB2-8889319D9EC8}">
      <dgm:prSet/>
      <dgm:spPr/>
      <dgm:t>
        <a:bodyPr/>
        <a:lstStyle/>
        <a:p>
          <a:endParaRPr lang="en-US"/>
        </a:p>
      </dgm:t>
    </dgm:pt>
    <dgm:pt modelId="{631063D9-FFCE-43DC-AF08-28492FCFD28D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sends status update when command is completed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356577-86C6-4755-B8F9-534E0368D99D}" type="parTrans" cxnId="{839CF76F-81E5-4471-9B94-5E1118413D54}">
      <dgm:prSet/>
      <dgm:spPr/>
      <dgm:t>
        <a:bodyPr/>
        <a:lstStyle/>
        <a:p>
          <a:endParaRPr lang="en-US"/>
        </a:p>
      </dgm:t>
    </dgm:pt>
    <dgm:pt modelId="{80411025-FADB-4FA5-9045-6E3D6A83E054}" type="sibTrans" cxnId="{839CF76F-81E5-4471-9B94-5E1118413D54}">
      <dgm:prSet/>
      <dgm:spPr/>
      <dgm:t>
        <a:bodyPr/>
        <a:lstStyle/>
        <a:p>
          <a:endParaRPr lang="en-US"/>
        </a:p>
      </dgm:t>
    </dgm:pt>
    <dgm:pt modelId="{1C0C0D96-DAD1-4651-8BC1-BE0C6AA08AA9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sensors, data collection begins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DB563E-B4E2-4658-A027-58B025B128CA}" type="parTrans" cxnId="{2FF4AA3D-2C16-41C3-9C2A-F126D7386390}">
      <dgm:prSet/>
      <dgm:spPr/>
      <dgm:t>
        <a:bodyPr/>
        <a:lstStyle/>
        <a:p>
          <a:endParaRPr lang="en-US"/>
        </a:p>
      </dgm:t>
    </dgm:pt>
    <dgm:pt modelId="{3B16331D-BB4D-4A04-AE23-A070638F14B8}" type="sibTrans" cxnId="{2FF4AA3D-2C16-41C3-9C2A-F126D7386390}">
      <dgm:prSet/>
      <dgm:spPr/>
      <dgm:t>
        <a:bodyPr/>
        <a:lstStyle/>
        <a:p>
          <a:endParaRPr lang="en-US"/>
        </a:p>
      </dgm:t>
    </dgm:pt>
    <dgm:pt modelId="{FB887434-EDB2-4F56-A887-4BC8E5087B42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one-time command, a short message is sent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BAC7E7-BD72-424D-90B1-6AD1D5474227}" type="parTrans" cxnId="{0A17286C-84F0-4CBA-8F85-6864EA1FCA53}">
      <dgm:prSet/>
      <dgm:spPr/>
      <dgm:t>
        <a:bodyPr/>
        <a:lstStyle/>
        <a:p>
          <a:endParaRPr lang="en-US"/>
        </a:p>
      </dgm:t>
    </dgm:pt>
    <dgm:pt modelId="{7C1661E5-3440-4360-9C4E-A7E1EB540A83}" type="sibTrans" cxnId="{0A17286C-84F0-4CBA-8F85-6864EA1FCA53}">
      <dgm:prSet/>
      <dgm:spPr/>
      <dgm:t>
        <a:bodyPr/>
        <a:lstStyle/>
        <a:p>
          <a:endParaRPr lang="en-US"/>
        </a:p>
      </dgm:t>
    </dgm:pt>
    <dgm:pt modelId="{EBE89D95-24A0-4D4C-A771-AC72D4318480}" type="pres">
      <dgm:prSet presAssocID="{4D5C2C8C-FC17-4DD2-9B6D-D8A5FACE391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FDA4931-A904-4E5F-9D90-3ADA171FBBB1}" type="pres">
      <dgm:prSet presAssocID="{3C3673B9-B033-46C4-8ED8-91333A8B7534}" presName="composite" presStyleCnt="0"/>
      <dgm:spPr/>
    </dgm:pt>
    <dgm:pt modelId="{91DB6B69-1E94-4A1C-8877-CA3D738AB222}" type="pres">
      <dgm:prSet presAssocID="{3C3673B9-B033-46C4-8ED8-91333A8B7534}" presName="bentUpArrow1" presStyleLbl="alignImgPlace1" presStyleIdx="0" presStyleCnt="2" custScaleX="114431" custLinFactNeighborX="-14592" custLinFactNeighborY="-7280"/>
      <dgm:spPr>
        <a:solidFill>
          <a:srgbClr val="620824">
            <a:alpha val="50196"/>
          </a:srgbClr>
        </a:solidFill>
      </dgm:spPr>
    </dgm:pt>
    <dgm:pt modelId="{A523B7E2-D142-436D-8289-080F65CB7413}" type="pres">
      <dgm:prSet presAssocID="{3C3673B9-B033-46C4-8ED8-91333A8B7534}" presName="ParentText" presStyleLbl="node1" presStyleIdx="0" presStyleCnt="3" custScaleX="118500" custLinFactNeighborX="-451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AE945-CC3E-43A6-9639-229E92E43B31}" type="pres">
      <dgm:prSet presAssocID="{3C3673B9-B033-46C4-8ED8-91333A8B7534}" presName="ChildText" presStyleLbl="revTx" presStyleIdx="0" presStyleCnt="3" custScaleX="294311" custLinFactX="9642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0B6C7-97FF-4E68-8CEC-7987A8132269}" type="pres">
      <dgm:prSet presAssocID="{CBA870D8-47D6-4D68-937A-4D179D0629BC}" presName="sibTrans" presStyleCnt="0"/>
      <dgm:spPr/>
    </dgm:pt>
    <dgm:pt modelId="{5924F3D7-7DD2-4A5C-9F42-96F835F6BD2B}" type="pres">
      <dgm:prSet presAssocID="{1DA24D0E-0FB9-4721-99A2-6F19BE072732}" presName="composite" presStyleCnt="0"/>
      <dgm:spPr/>
    </dgm:pt>
    <dgm:pt modelId="{893582DA-B70F-4A7B-A2A9-59823F629BD4}" type="pres">
      <dgm:prSet presAssocID="{1DA24D0E-0FB9-4721-99A2-6F19BE072732}" presName="bentUpArrow1" presStyleLbl="alignImgPlace1" presStyleIdx="1" presStyleCnt="2" custLinFactNeighborX="-83938" custLinFactNeighborY="-5824"/>
      <dgm:spPr>
        <a:solidFill>
          <a:srgbClr val="620824">
            <a:alpha val="50196"/>
          </a:srgbClr>
        </a:solidFill>
      </dgm:spPr>
    </dgm:pt>
    <dgm:pt modelId="{7937ECE4-1B81-4E97-87D5-B067E1E1D79E}" type="pres">
      <dgm:prSet presAssocID="{1DA24D0E-0FB9-4721-99A2-6F19BE072732}" presName="ParentText" presStyleLbl="node1" presStyleIdx="1" presStyleCnt="3" custScaleX="124524" custLinFactNeighborX="-3870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5AE95-01F1-469E-B822-7BB1B9978E0C}" type="pres">
      <dgm:prSet presAssocID="{1DA24D0E-0FB9-4721-99A2-6F19BE072732}" presName="ChildText" presStyleLbl="revTx" presStyleIdx="1" presStyleCnt="3" custScaleX="331210" custLinFactNeighborX="788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FB05DD-34FF-4558-A4A4-6B9ACEADA14D}" type="pres">
      <dgm:prSet presAssocID="{E153A6E3-169E-4D40-923E-AA2A5D3A3F43}" presName="sibTrans" presStyleCnt="0"/>
      <dgm:spPr/>
    </dgm:pt>
    <dgm:pt modelId="{F85F9B21-E8F5-4F37-A994-D7CBCAD7F299}" type="pres">
      <dgm:prSet presAssocID="{631063D9-FFCE-43DC-AF08-28492FCFD28D}" presName="composite" presStyleCnt="0"/>
      <dgm:spPr/>
    </dgm:pt>
    <dgm:pt modelId="{0A117175-BD6D-42C1-B6C8-52978EC44883}" type="pres">
      <dgm:prSet presAssocID="{631063D9-FFCE-43DC-AF08-28492FCFD28D}" presName="ParentText" presStyleLbl="node1" presStyleIdx="2" presStyleCnt="3" custScaleX="123320" custLinFactNeighborX="-870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A7084-7950-4FC9-821D-2188F31A6B5F}" type="pres">
      <dgm:prSet presAssocID="{631063D9-FFCE-43DC-AF08-28492FCFD28D}" presName="FinalChildText" presStyleLbl="revTx" presStyleIdx="2" presStyleCnt="3" custScaleX="30518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BDE5D5-633F-4C71-A112-A1D83DAC42B4}" type="presOf" srcId="{FB887434-EDB2-4F56-A887-4BC8E5087B42}" destId="{AE4A7084-7950-4FC9-821D-2188F31A6B5F}" srcOrd="0" destOrd="1" presId="urn:microsoft.com/office/officeart/2005/8/layout/StepDownProcess"/>
    <dgm:cxn modelId="{26DAB68E-60F9-476E-8302-B8907EBA736C}" type="presOf" srcId="{631063D9-FFCE-43DC-AF08-28492FCFD28D}" destId="{0A117175-BD6D-42C1-B6C8-52978EC44883}" srcOrd="0" destOrd="0" presId="urn:microsoft.com/office/officeart/2005/8/layout/StepDownProcess"/>
    <dgm:cxn modelId="{E63E1023-305D-42B1-8644-B753AEE26AAF}" type="presOf" srcId="{4D5C2C8C-FC17-4DD2-9B6D-D8A5FACE3918}" destId="{EBE89D95-24A0-4D4C-A771-AC72D4318480}" srcOrd="0" destOrd="0" presId="urn:microsoft.com/office/officeart/2005/8/layout/StepDownProcess"/>
    <dgm:cxn modelId="{839CF76F-81E5-4471-9B94-5E1118413D54}" srcId="{4D5C2C8C-FC17-4DD2-9B6D-D8A5FACE3918}" destId="{631063D9-FFCE-43DC-AF08-28492FCFD28D}" srcOrd="2" destOrd="0" parTransId="{81356577-86C6-4755-B8F9-534E0368D99D}" sibTransId="{80411025-FADB-4FA5-9045-6E3D6A83E054}"/>
    <dgm:cxn modelId="{2EBAE2DF-F693-4DF3-9610-4FEFB12A1F83}" type="presOf" srcId="{9853A862-24E8-4C95-90DD-123A3BC13242}" destId="{FFC5AE95-01F1-469E-B822-7BB1B9978E0C}" srcOrd="0" destOrd="0" presId="urn:microsoft.com/office/officeart/2005/8/layout/StepDownProcess"/>
    <dgm:cxn modelId="{2FF4AA3D-2C16-41C3-9C2A-F126D7386390}" srcId="{631063D9-FFCE-43DC-AF08-28492FCFD28D}" destId="{1C0C0D96-DAD1-4651-8BC1-BE0C6AA08AA9}" srcOrd="0" destOrd="0" parTransId="{BDDB563E-B4E2-4658-A027-58B025B128CA}" sibTransId="{3B16331D-BB4D-4A04-AE23-A070638F14B8}"/>
    <dgm:cxn modelId="{A47A9923-CE84-4A63-A818-F3FE4112DD03}" type="presOf" srcId="{3C3673B9-B033-46C4-8ED8-91333A8B7534}" destId="{A523B7E2-D142-436D-8289-080F65CB7413}" srcOrd="0" destOrd="0" presId="urn:microsoft.com/office/officeart/2005/8/layout/StepDownProcess"/>
    <dgm:cxn modelId="{120CE512-37BB-404A-BCB2-8889319D9EC8}" srcId="{1DA24D0E-0FB9-4721-99A2-6F19BE072732}" destId="{9853A862-24E8-4C95-90DD-123A3BC13242}" srcOrd="0" destOrd="0" parTransId="{A359F4BD-D2B9-4843-8AB0-7A2FAEAFC859}" sibTransId="{2DE41EE2-6B56-4BCD-AA8C-4DE6F7517B07}"/>
    <dgm:cxn modelId="{F7FB29DE-2974-488B-AB19-8962F37E296A}" type="presOf" srcId="{1DA24D0E-0FB9-4721-99A2-6F19BE072732}" destId="{7937ECE4-1B81-4E97-87D5-B067E1E1D79E}" srcOrd="0" destOrd="0" presId="urn:microsoft.com/office/officeart/2005/8/layout/StepDownProcess"/>
    <dgm:cxn modelId="{E22130D3-999E-4AB6-9A79-D5B99A7BA4AE}" srcId="{4D5C2C8C-FC17-4DD2-9B6D-D8A5FACE3918}" destId="{1DA24D0E-0FB9-4721-99A2-6F19BE072732}" srcOrd="1" destOrd="0" parTransId="{AEEC31B9-14C0-42A5-9605-2562B8865D95}" sibTransId="{E153A6E3-169E-4D40-923E-AA2A5D3A3F43}"/>
    <dgm:cxn modelId="{187B817C-CB03-4EE0-B915-548A5C9FE007}" srcId="{4D5C2C8C-FC17-4DD2-9B6D-D8A5FACE3918}" destId="{3C3673B9-B033-46C4-8ED8-91333A8B7534}" srcOrd="0" destOrd="0" parTransId="{46C25554-1EF7-4AE8-90BD-4BAFE46BAAA6}" sibTransId="{CBA870D8-47D6-4D68-937A-4D179D0629BC}"/>
    <dgm:cxn modelId="{605668F0-B266-4AE5-8816-16B2A4DCA1BE}" type="presOf" srcId="{CCC633F2-D4F8-4867-B839-CABBB8FB7823}" destId="{87CAE945-CC3E-43A6-9639-229E92E43B31}" srcOrd="0" destOrd="0" presId="urn:microsoft.com/office/officeart/2005/8/layout/StepDownProcess"/>
    <dgm:cxn modelId="{0A17286C-84F0-4CBA-8F85-6864EA1FCA53}" srcId="{631063D9-FFCE-43DC-AF08-28492FCFD28D}" destId="{FB887434-EDB2-4F56-A887-4BC8E5087B42}" srcOrd="1" destOrd="0" parTransId="{8BBAC7E7-BD72-424D-90B1-6AD1D5474227}" sibTransId="{7C1661E5-3440-4360-9C4E-A7E1EB540A83}"/>
    <dgm:cxn modelId="{3D8B255B-09DE-4BAF-99A9-584BFF9BF095}" srcId="{3C3673B9-B033-46C4-8ED8-91333A8B7534}" destId="{CCC633F2-D4F8-4867-B839-CABBB8FB7823}" srcOrd="0" destOrd="0" parTransId="{7619DC52-8BCE-404F-B031-A6C8FEE53CB9}" sibTransId="{00EB1508-73B1-4F12-BDC7-B2C578654C17}"/>
    <dgm:cxn modelId="{95C880D9-1CE8-47D8-BBAD-B7EF73267516}" type="presOf" srcId="{1C0C0D96-DAD1-4651-8BC1-BE0C6AA08AA9}" destId="{AE4A7084-7950-4FC9-821D-2188F31A6B5F}" srcOrd="0" destOrd="0" presId="urn:microsoft.com/office/officeart/2005/8/layout/StepDownProcess"/>
    <dgm:cxn modelId="{2F6A41C0-6E5A-489B-BE3A-DEB7C648A0DE}" type="presParOf" srcId="{EBE89D95-24A0-4D4C-A771-AC72D4318480}" destId="{2FDA4931-A904-4E5F-9D90-3ADA171FBBB1}" srcOrd="0" destOrd="0" presId="urn:microsoft.com/office/officeart/2005/8/layout/StepDownProcess"/>
    <dgm:cxn modelId="{627C284D-98E0-4159-8AAC-23BD1C4BC417}" type="presParOf" srcId="{2FDA4931-A904-4E5F-9D90-3ADA171FBBB1}" destId="{91DB6B69-1E94-4A1C-8877-CA3D738AB222}" srcOrd="0" destOrd="0" presId="urn:microsoft.com/office/officeart/2005/8/layout/StepDownProcess"/>
    <dgm:cxn modelId="{08302448-ABAE-493E-9A36-A259642AF220}" type="presParOf" srcId="{2FDA4931-A904-4E5F-9D90-3ADA171FBBB1}" destId="{A523B7E2-D142-436D-8289-080F65CB7413}" srcOrd="1" destOrd="0" presId="urn:microsoft.com/office/officeart/2005/8/layout/StepDownProcess"/>
    <dgm:cxn modelId="{B5BCB813-9B8C-43C7-8877-6E36B15E331D}" type="presParOf" srcId="{2FDA4931-A904-4E5F-9D90-3ADA171FBBB1}" destId="{87CAE945-CC3E-43A6-9639-229E92E43B31}" srcOrd="2" destOrd="0" presId="urn:microsoft.com/office/officeart/2005/8/layout/StepDownProcess"/>
    <dgm:cxn modelId="{9146A69E-56D5-46E1-A558-AC4859D3FA43}" type="presParOf" srcId="{EBE89D95-24A0-4D4C-A771-AC72D4318480}" destId="{E360B6C7-97FF-4E68-8CEC-7987A8132269}" srcOrd="1" destOrd="0" presId="urn:microsoft.com/office/officeart/2005/8/layout/StepDownProcess"/>
    <dgm:cxn modelId="{B62B97B4-6B38-4E9E-B1A5-EFA0B9DBE8D5}" type="presParOf" srcId="{EBE89D95-24A0-4D4C-A771-AC72D4318480}" destId="{5924F3D7-7DD2-4A5C-9F42-96F835F6BD2B}" srcOrd="2" destOrd="0" presId="urn:microsoft.com/office/officeart/2005/8/layout/StepDownProcess"/>
    <dgm:cxn modelId="{24AFB678-EFC6-469E-AF4A-42C164C6B4E9}" type="presParOf" srcId="{5924F3D7-7DD2-4A5C-9F42-96F835F6BD2B}" destId="{893582DA-B70F-4A7B-A2A9-59823F629BD4}" srcOrd="0" destOrd="0" presId="urn:microsoft.com/office/officeart/2005/8/layout/StepDownProcess"/>
    <dgm:cxn modelId="{0CB90385-4C43-4B2E-B3B6-C65FC7459911}" type="presParOf" srcId="{5924F3D7-7DD2-4A5C-9F42-96F835F6BD2B}" destId="{7937ECE4-1B81-4E97-87D5-B067E1E1D79E}" srcOrd="1" destOrd="0" presId="urn:microsoft.com/office/officeart/2005/8/layout/StepDownProcess"/>
    <dgm:cxn modelId="{16FF9635-419F-48D4-A0F0-F78B1ABB561A}" type="presParOf" srcId="{5924F3D7-7DD2-4A5C-9F42-96F835F6BD2B}" destId="{FFC5AE95-01F1-469E-B822-7BB1B9978E0C}" srcOrd="2" destOrd="0" presId="urn:microsoft.com/office/officeart/2005/8/layout/StepDownProcess"/>
    <dgm:cxn modelId="{7D1F97E2-64FA-403A-B56E-078729163ADD}" type="presParOf" srcId="{EBE89D95-24A0-4D4C-A771-AC72D4318480}" destId="{6BFB05DD-34FF-4558-A4A4-6B9ACEADA14D}" srcOrd="3" destOrd="0" presId="urn:microsoft.com/office/officeart/2005/8/layout/StepDownProcess"/>
    <dgm:cxn modelId="{D65FFEF5-5831-474D-939D-8DE0D43D0DE4}" type="presParOf" srcId="{EBE89D95-24A0-4D4C-A771-AC72D4318480}" destId="{F85F9B21-E8F5-4F37-A994-D7CBCAD7F299}" srcOrd="4" destOrd="0" presId="urn:microsoft.com/office/officeart/2005/8/layout/StepDownProcess"/>
    <dgm:cxn modelId="{1B73B8FE-EDB6-4C4B-934E-5C7F7AD30493}" type="presParOf" srcId="{F85F9B21-E8F5-4F37-A994-D7CBCAD7F299}" destId="{0A117175-BD6D-42C1-B6C8-52978EC44883}" srcOrd="0" destOrd="0" presId="urn:microsoft.com/office/officeart/2005/8/layout/StepDownProcess"/>
    <dgm:cxn modelId="{1A6FE2CF-BADC-44EB-A590-CA68A463D08E}" type="presParOf" srcId="{F85F9B21-E8F5-4F37-A994-D7CBCAD7F299}" destId="{AE4A7084-7950-4FC9-821D-2188F31A6B5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1AACA-A3D5-46E4-9750-40C5718E6000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6D309-C37C-43E0-82B3-7F70B3FFC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0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8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in sensors is inherently “jumpy” so multi-data-point average necessary for useful data</a:t>
            </a:r>
          </a:p>
          <a:p>
            <a:pPr lvl="1"/>
            <a:r>
              <a:rPr lang="en-US" dirty="0" smtClean="0"/>
              <a:t>Thorough testing of IMU necessary to test for drift</a:t>
            </a:r>
          </a:p>
          <a:p>
            <a:pPr marL="0" indent="0">
              <a:buNone/>
            </a:pPr>
            <a:r>
              <a:rPr lang="en-US" dirty="0" smtClean="0"/>
              <a:t>Speed of ball valve closure greatly determines effectiveness of such 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2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Arduinos are able to output 500 mA each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81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97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1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9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8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30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90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6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5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5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8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7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1207" y="6244424"/>
            <a:ext cx="9142795" cy="5269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000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5410" y="823893"/>
            <a:ext cx="8229600" cy="803756"/>
          </a:xfrm>
        </p:spPr>
        <p:txBody>
          <a:bodyPr>
            <a:normAutofit/>
          </a:bodyPr>
          <a:lstStyle>
            <a:lvl1pPr algn="r">
              <a:defRPr sz="36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8231258" cy="4473076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-13252" y="1474311"/>
            <a:ext cx="9144000" cy="18288"/>
          </a:xfrm>
          <a:prstGeom prst="rect">
            <a:avLst/>
          </a:prstGeom>
          <a:gradFill>
            <a:gsLst>
              <a:gs pos="19970">
                <a:srgbClr val="3F0017"/>
              </a:gs>
              <a:gs pos="0">
                <a:srgbClr val="3F0017"/>
              </a:gs>
              <a:gs pos="45000">
                <a:srgbClr val="3F0017"/>
              </a:gs>
              <a:gs pos="91000">
                <a:schemeClr val="bg1"/>
              </a:gs>
            </a:gsLst>
            <a:lin ang="0" scaled="1"/>
          </a:gradFill>
          <a:ln w="0" cmpd="sng">
            <a:noFill/>
          </a:ln>
          <a:effectLst/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l="12647" t="99" r="51114" b="87354"/>
          <a:stretch/>
        </p:blipFill>
        <p:spPr>
          <a:xfrm flipV="1">
            <a:off x="1207" y="6269864"/>
            <a:ext cx="3184161" cy="594360"/>
          </a:xfrm>
          <a:prstGeom prst="rect">
            <a:avLst/>
          </a:prstGeom>
        </p:spPr>
      </p:pic>
      <p:sp>
        <p:nvSpPr>
          <p:cNvPr id="26" name="Right Triangle 25"/>
          <p:cNvSpPr/>
          <p:nvPr userDrawn="1"/>
        </p:nvSpPr>
        <p:spPr>
          <a:xfrm flipH="1" flipV="1">
            <a:off x="2289436" y="6270086"/>
            <a:ext cx="833105" cy="587913"/>
          </a:xfrm>
          <a:prstGeom prst="rtTriangle">
            <a:avLst/>
          </a:prstGeom>
          <a:solidFill>
            <a:srgbClr val="BA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 userDrawn="1"/>
        </p:nvSpPr>
        <p:spPr>
          <a:xfrm>
            <a:off x="3021498" y="6269864"/>
            <a:ext cx="6122504" cy="594998"/>
          </a:xfrm>
          <a:prstGeom prst="rect">
            <a:avLst/>
          </a:prstGeom>
          <a:solidFill>
            <a:srgbClr val="B8B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29" name="Picture 4" descr="C:\Users\Chi Mai\Desktop\aero-logos\Aerospace Engineering Logos\PNG\AERO-logo-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2" y="246617"/>
            <a:ext cx="2667000" cy="3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>
          <a:xfrm>
            <a:off x="8030815" y="6362738"/>
            <a:ext cx="662610" cy="40860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720E05-3280-4ED0-8149-0CEC26EF56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Sounding Rocketry Team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3"/>
          </p:nvPr>
        </p:nvSpPr>
        <p:spPr>
          <a:xfrm>
            <a:off x="105742" y="6384926"/>
            <a:ext cx="2067615" cy="386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arallelogram 3"/>
          <p:cNvSpPr/>
          <p:nvPr userDrawn="1"/>
        </p:nvSpPr>
        <p:spPr>
          <a:xfrm flipV="1">
            <a:off x="2512219" y="6453183"/>
            <a:ext cx="2740819" cy="411993"/>
          </a:xfrm>
          <a:prstGeom prst="parallelogram">
            <a:avLst>
              <a:gd name="adj" fmla="val 105092"/>
            </a:avLst>
          </a:prstGeom>
          <a:solidFill>
            <a:srgbClr val="350216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42"/>
          <p:cNvSpPr>
            <a:spLocks noGrp="1"/>
          </p:cNvSpPr>
          <p:nvPr>
            <p:ph type="body" sz="quarter" idx="14"/>
          </p:nvPr>
        </p:nvSpPr>
        <p:spPr>
          <a:xfrm>
            <a:off x="2806709" y="6465970"/>
            <a:ext cx="2230965" cy="38642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324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2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2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9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2460D-70F1-4C05-9121-AFC142496E3B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1166E-79B6-451F-AA7A-69EA710851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2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203" y="2833132"/>
            <a:ext cx="7699917" cy="8903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6000" dirty="0" smtClean="0"/>
              <a:t>Electronics and Payload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2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Relay System -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7416706" cy="447307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Wireless fill and launch control</a:t>
            </a:r>
          </a:p>
          <a:p>
            <a:pPr lvl="1"/>
            <a:r>
              <a:rPr lang="en-US" sz="2000" dirty="0" smtClean="0"/>
              <a:t>N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 fill/vent, 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fill, quick disconnect, igniter</a:t>
            </a:r>
          </a:p>
          <a:p>
            <a:r>
              <a:rPr lang="en-US" sz="2400" dirty="0" smtClean="0"/>
              <a:t>Modularity and future SRT use</a:t>
            </a:r>
          </a:p>
          <a:p>
            <a:pPr lvl="1"/>
            <a:r>
              <a:rPr lang="en-US" sz="2000" dirty="0" smtClean="0"/>
              <a:t>Solenoid compatibility</a:t>
            </a:r>
          </a:p>
          <a:p>
            <a:pPr lvl="2"/>
            <a:r>
              <a:rPr lang="en-US" sz="1600" dirty="0" smtClean="0"/>
              <a:t> </a:t>
            </a:r>
            <a:r>
              <a:rPr lang="en-US" sz="1800" dirty="0" smtClean="0"/>
              <a:t>Hold o/c, pulse o/c, 12 VDC, 24 VDC</a:t>
            </a:r>
            <a:endParaRPr lang="en-US" sz="1600" dirty="0" smtClean="0"/>
          </a:p>
          <a:p>
            <a:pPr lvl="1"/>
            <a:r>
              <a:rPr lang="en-US" sz="2000" dirty="0" smtClean="0"/>
              <a:t>1 or 2 car battery operation</a:t>
            </a:r>
          </a:p>
          <a:p>
            <a:pPr lvl="1"/>
            <a:r>
              <a:rPr lang="en-US" sz="2000" dirty="0" smtClean="0"/>
              <a:t>3 extra channels (easily expandable)</a:t>
            </a:r>
          </a:p>
          <a:p>
            <a:r>
              <a:rPr lang="en-US" sz="2400" dirty="0" smtClean="0"/>
              <a:t>Safety</a:t>
            </a:r>
          </a:p>
          <a:p>
            <a:pPr lvl="1"/>
            <a:r>
              <a:rPr lang="en-US" sz="2000" dirty="0" smtClean="0"/>
              <a:t>Separate computer power source</a:t>
            </a:r>
          </a:p>
          <a:p>
            <a:pPr lvl="1"/>
            <a:r>
              <a:rPr lang="en-US" sz="2000" dirty="0" smtClean="0"/>
              <a:t>Pushbutton 20 </a:t>
            </a:r>
            <a:r>
              <a:rPr lang="en-US" sz="2000" dirty="0" err="1" smtClean="0"/>
              <a:t>mA</a:t>
            </a:r>
            <a:r>
              <a:rPr lang="en-US" sz="2000" dirty="0" smtClean="0"/>
              <a:t> igniter continuity test</a:t>
            </a:r>
          </a:p>
          <a:p>
            <a:pPr lvl="1"/>
            <a:r>
              <a:rPr lang="en-US" sz="2000" dirty="0" smtClean="0"/>
              <a:t>Primary arming key switch and igniter disable switch</a:t>
            </a:r>
          </a:p>
          <a:p>
            <a:pPr lvl="1"/>
            <a:r>
              <a:rPr lang="en-US" sz="2000" dirty="0" smtClean="0"/>
              <a:t>Remote control solenoid and igniter arming (with buzzer)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5742" y="6384926"/>
            <a:ext cx="2143472" cy="386422"/>
          </a:xfrm>
        </p:spPr>
        <p:txBody>
          <a:bodyPr/>
          <a:lstStyle/>
          <a:p>
            <a:r>
              <a:rPr lang="en-US" dirty="0" smtClean="0"/>
              <a:t>Launch Control</a:t>
            </a:r>
            <a:endParaRPr lang="en-US" dirty="0"/>
          </a:p>
        </p:txBody>
      </p:sp>
      <p:pic>
        <p:nvPicPr>
          <p:cNvPr id="8" name="Picture 7" descr="LRS Options pic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1806" y="2616809"/>
            <a:ext cx="3752194" cy="17533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9015" y="4424856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 Types of Solenoids 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Relay System – Key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4053396" cy="4473076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Container and interface</a:t>
            </a:r>
          </a:p>
          <a:p>
            <a:pPr lvl="1"/>
            <a:r>
              <a:rPr lang="en-US" sz="2000" dirty="0" smtClean="0"/>
              <a:t>ABS hinged box</a:t>
            </a:r>
          </a:p>
          <a:p>
            <a:pPr lvl="1"/>
            <a:r>
              <a:rPr lang="pl-PL" sz="2000" dirty="0" smtClean="0"/>
              <a:t>15" L x 11" W</a:t>
            </a:r>
            <a:r>
              <a:rPr lang="en-US" sz="2000" dirty="0" smtClean="0"/>
              <a:t> x 6” H</a:t>
            </a:r>
          </a:p>
          <a:p>
            <a:pPr lvl="1"/>
            <a:r>
              <a:rPr lang="en-US" sz="2000" dirty="0" smtClean="0"/>
              <a:t>Steel mounting plate</a:t>
            </a:r>
          </a:p>
          <a:p>
            <a:pPr lvl="1"/>
            <a:r>
              <a:rPr lang="en-US" sz="2000" dirty="0" smtClean="0"/>
              <a:t>Stainless DIN 3 rail</a:t>
            </a:r>
          </a:p>
          <a:p>
            <a:pPr lvl="1"/>
            <a:r>
              <a:rPr lang="en-US" sz="2000" dirty="0" smtClean="0"/>
              <a:t>Identical Riverside receptacles</a:t>
            </a:r>
          </a:p>
          <a:p>
            <a:pPr lvl="1"/>
            <a:r>
              <a:rPr lang="en-US" sz="2000" dirty="0" smtClean="0"/>
              <a:t>4x car battery clamps </a:t>
            </a:r>
          </a:p>
          <a:p>
            <a:r>
              <a:rPr lang="en-US" sz="2400" dirty="0" smtClean="0"/>
              <a:t>Switching and control</a:t>
            </a:r>
          </a:p>
          <a:p>
            <a:pPr lvl="1"/>
            <a:r>
              <a:rPr lang="en-US" sz="2000" dirty="0" err="1" smtClean="0"/>
              <a:t>Arduino</a:t>
            </a:r>
            <a:r>
              <a:rPr lang="en-US" sz="2000" dirty="0" smtClean="0"/>
              <a:t> Mega 2560 R3</a:t>
            </a:r>
            <a:endParaRPr lang="en-US" sz="1600" dirty="0" smtClean="0"/>
          </a:p>
          <a:p>
            <a:pPr lvl="1"/>
            <a:r>
              <a:rPr lang="en-US" sz="2000" dirty="0" smtClean="0"/>
              <a:t>16x N-channel MOSFETs</a:t>
            </a:r>
          </a:p>
          <a:p>
            <a:pPr lvl="1"/>
            <a:r>
              <a:rPr lang="en-US" sz="2000" dirty="0" smtClean="0"/>
              <a:t>11x SPDT 16 A relays</a:t>
            </a:r>
          </a:p>
          <a:p>
            <a:pPr lvl="1"/>
            <a:r>
              <a:rPr lang="en-US" sz="2000" dirty="0" smtClean="0"/>
              <a:t>2x arming relays</a:t>
            </a:r>
          </a:p>
          <a:p>
            <a:pPr lvl="1"/>
            <a:r>
              <a:rPr lang="en-US" sz="2000" dirty="0" smtClean="0"/>
              <a:t>100 A igniter relay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Launch Control</a:t>
            </a:r>
            <a:endParaRPr lang="en-US" dirty="0"/>
          </a:p>
        </p:txBody>
      </p:sp>
      <p:pic>
        <p:nvPicPr>
          <p:cNvPr id="15" name="Picture 14" descr="LRS Panel p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5880" y="1633203"/>
            <a:ext cx="4459444" cy="33814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51249" y="5118538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Launch Box Interface Panel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Relay System -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Launch Control</a:t>
            </a:r>
            <a:endParaRPr lang="en-US" dirty="0"/>
          </a:p>
        </p:txBody>
      </p:sp>
      <p:pic>
        <p:nvPicPr>
          <p:cNvPr id="8" name="Picture 7" descr="Relay-Control-CDR Pic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037" y="1502979"/>
            <a:ext cx="6591927" cy="47822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59757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Mega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64979"/>
            <a:ext cx="12682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9V Battery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4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~5 hr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supply)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31930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 pack N-Ch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MOSFETs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177861"/>
            <a:ext cx="83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12 V Car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Battery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892565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Arming Key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Switch and Relay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533696"/>
            <a:ext cx="17844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16 A Solenoid Relays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(built in </a:t>
            </a:r>
            <a:r>
              <a:rPr lang="en-US" sz="14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flyback</a:t>
            </a:r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diode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 test LED)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46739" y="5544206"/>
            <a:ext cx="99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24 V Relay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Section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6369" y="4829502"/>
            <a:ext cx="79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Warning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Buzzer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8806" y="4156841"/>
            <a:ext cx="1175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24 V Step-Up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(Car Battery)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53069" y="3673364"/>
            <a:ext cx="1290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Continuity Test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60463" y="2338550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Igniter Relay and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Lockout Switch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46579" y="1655377"/>
            <a:ext cx="1300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Igniter Arming 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MOSFET (-)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89622" y="1742217"/>
            <a:ext cx="1175889" cy="441988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00435" y="2372838"/>
            <a:ext cx="407951" cy="107603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963733" y="3823013"/>
            <a:ext cx="3564708" cy="82255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764037" y="4603530"/>
            <a:ext cx="800487" cy="651641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352616" y="5181598"/>
            <a:ext cx="4973094" cy="62011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285187" y="5276192"/>
            <a:ext cx="1040524" cy="36786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59973" y="3350047"/>
            <a:ext cx="851337" cy="107480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833240" y="2659118"/>
            <a:ext cx="1240221" cy="72894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0" name="Straight Connector 29"/>
          <p:cNvCxnSpPr>
            <a:endCxn id="24" idx="1"/>
          </p:cNvCxnSpPr>
          <p:nvPr/>
        </p:nvCxnSpPr>
        <p:spPr>
          <a:xfrm>
            <a:off x="942629" y="3513211"/>
            <a:ext cx="1543144" cy="43026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32422" y="4448631"/>
            <a:ext cx="581371" cy="12336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" idx="2"/>
          </p:cNvCxnSpPr>
          <p:nvPr/>
        </p:nvCxnSpPr>
        <p:spPr>
          <a:xfrm flipV="1">
            <a:off x="1047732" y="4929351"/>
            <a:ext cx="716305" cy="65818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6" idx="2"/>
          </p:cNvCxnSpPr>
          <p:nvPr/>
        </p:nvCxnSpPr>
        <p:spPr>
          <a:xfrm flipV="1">
            <a:off x="1678353" y="5491654"/>
            <a:ext cx="674263" cy="23923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7" idx="6"/>
          </p:cNvCxnSpPr>
          <p:nvPr/>
        </p:nvCxnSpPr>
        <p:spPr>
          <a:xfrm>
            <a:off x="7325711" y="5460124"/>
            <a:ext cx="867787" cy="344895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746124" y="5090316"/>
            <a:ext cx="436863" cy="8077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79476" y="4309241"/>
            <a:ext cx="1435346" cy="108412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8" idx="6"/>
          </p:cNvCxnSpPr>
          <p:nvPr/>
        </p:nvCxnSpPr>
        <p:spPr>
          <a:xfrm flipV="1">
            <a:off x="6411310" y="3850095"/>
            <a:ext cx="1466876" cy="37356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9" idx="7"/>
          </p:cNvCxnSpPr>
          <p:nvPr/>
        </p:nvCxnSpPr>
        <p:spPr>
          <a:xfrm flipV="1">
            <a:off x="6891835" y="2641405"/>
            <a:ext cx="607980" cy="124465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358759" y="1916191"/>
            <a:ext cx="1120035" cy="22791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8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&amp; Communication Systems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Wireless Comm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6" y="1652588"/>
            <a:ext cx="7953020" cy="4473574"/>
          </a:xfrm>
        </p:spPr>
      </p:pic>
    </p:spTree>
    <p:extLst>
      <p:ext uri="{BB962C8B-B14F-4D97-AF65-F5344CB8AC3E}">
        <p14:creationId xmlns:p14="http://schemas.microsoft.com/office/powerpoint/2010/main" val="40986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Wireless Comm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59908" y="2295942"/>
          <a:ext cx="8433518" cy="3809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259908" y="1539534"/>
            <a:ext cx="3342442" cy="88340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5542" y="1539534"/>
            <a:ext cx="8231258" cy="7952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smtClean="0"/>
              <a:t>One wireless 900 MHz channel between launch box and launch operations computer</a:t>
            </a:r>
            <a:endParaRPr lang="en-US" sz="260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Necessary for testing and flight data collection</a:t>
            </a:r>
          </a:p>
          <a:p>
            <a:pPr lvl="1"/>
            <a:r>
              <a:rPr lang="en-US" dirty="0" smtClean="0"/>
              <a:t>Vehicle will contain an IMU, two pressure sensors, and three thermocouples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Data will be read in and processed by Arduino Pro Minis</a:t>
            </a:r>
          </a:p>
          <a:p>
            <a:pPr lvl="1"/>
            <a:r>
              <a:rPr lang="en-US" dirty="0" smtClean="0"/>
              <a:t>System very flexible</a:t>
            </a:r>
          </a:p>
          <a:p>
            <a:pPr lvl="2"/>
            <a:r>
              <a:rPr lang="en-US" dirty="0" smtClean="0"/>
              <a:t>Allows for additional sensor or microcontrollers</a:t>
            </a:r>
          </a:p>
          <a:p>
            <a:pPr lvl="1"/>
            <a:r>
              <a:rPr lang="en-US" dirty="0" smtClean="0"/>
              <a:t>Data stored in 32 GB microSD cards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Flight Sensors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2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Rocket Safety System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Course deviation failure prevention system</a:t>
            </a:r>
          </a:p>
          <a:p>
            <a:pPr lvl="1"/>
            <a:r>
              <a:rPr lang="en-US" dirty="0" smtClean="0"/>
              <a:t>IMU data continually processed to determine if shutdown is appropriate based on vehicle orientation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event of shutdown, oxidizer’s ball valve is closed and the venting needle valve is opened.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Rocket Safety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5589" y="4622524"/>
            <a:ext cx="8307836" cy="1548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dirty="0" smtClean="0">
                <a:solidFill>
                  <a:prstClr val="black"/>
                </a:solidFill>
              </a:rPr>
              <a:t>Will be utilizing last year’s battery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dirty="0" smtClean="0">
                <a:solidFill>
                  <a:prstClr val="black"/>
                </a:solidFill>
              </a:rPr>
              <a:t>Arduinos require much less power than </a:t>
            </a:r>
            <a:r>
              <a:rPr lang="en-US" dirty="0" err="1" smtClean="0">
                <a:solidFill>
                  <a:prstClr val="black"/>
                </a:solidFill>
              </a:rPr>
              <a:t>BeagleBones</a:t>
            </a:r>
            <a:r>
              <a:rPr lang="en-US" dirty="0" smtClean="0">
                <a:solidFill>
                  <a:prstClr val="black"/>
                </a:solidFill>
              </a:rPr>
              <a:t> so have plenty of energy to spare with last years battery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This means any additional sensors added do not cause a concern with regard to power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473061" y="1627649"/>
          <a:ext cx="8458504" cy="2953680"/>
        </p:xfrm>
        <a:graphic>
          <a:graphicData uri="http://schemas.openxmlformats.org/drawingml/2006/table">
            <a:tbl>
              <a:tblPr firstRow="1" firstCol="1" bandRow="1"/>
              <a:tblGrid>
                <a:gridCol w="2237837"/>
                <a:gridCol w="1624761"/>
                <a:gridCol w="1624761"/>
                <a:gridCol w="1465534"/>
                <a:gridCol w="1505611"/>
              </a:tblGrid>
              <a:tr h="7384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Sensor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Voltage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Draw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Current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Draw (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Power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Draw (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Quantity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Thermocouple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 V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Negligible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N/A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IMU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 V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1.2 mA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3.96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Strain Gauge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 mA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Pressure Transducer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 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mA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120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Arduino Pro Mini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 mA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125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692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Flight Total: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296.2.2 mA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1.619 W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542" y="823893"/>
            <a:ext cx="7568648" cy="803756"/>
          </a:xfrm>
        </p:spPr>
        <p:txBody>
          <a:bodyPr/>
          <a:lstStyle/>
          <a:p>
            <a:r>
              <a:rPr lang="en-US" dirty="0" smtClean="0"/>
              <a:t>Data Transmission- Antennas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27649"/>
            <a:ext cx="8619067" cy="468816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Home built </a:t>
            </a:r>
            <a:r>
              <a:rPr lang="en-US" sz="2000" dirty="0"/>
              <a:t>Y</a:t>
            </a:r>
            <a:r>
              <a:rPr lang="en-US" sz="2000" dirty="0" smtClean="0"/>
              <a:t>agi antennas to gain experience while lowering cost</a:t>
            </a:r>
            <a:endParaRPr lang="en-US" sz="2000" dirty="0"/>
          </a:p>
          <a:p>
            <a:r>
              <a:rPr lang="en-US" sz="2000" dirty="0" smtClean="0"/>
              <a:t>Prototype currently under construction, commercial antennas will be purchased if prototype proves ineffective</a:t>
            </a:r>
          </a:p>
          <a:p>
            <a:r>
              <a:rPr lang="en-US" sz="2000" dirty="0" smtClean="0"/>
              <a:t>Element spacing and geometry calculated using antenna construction calculator</a:t>
            </a:r>
          </a:p>
          <a:p>
            <a:pPr lvl="1"/>
            <a:r>
              <a:rPr lang="en-US" sz="2000" dirty="0" smtClean="0"/>
              <a:t>Driven Element: Folded dipole copper tube, folded by 3D printed tube bender </a:t>
            </a:r>
          </a:p>
          <a:p>
            <a:pPr lvl="1"/>
            <a:r>
              <a:rPr lang="en-US" sz="2000" dirty="0" smtClean="0"/>
              <a:t>Frequency: 900 </a:t>
            </a:r>
            <a:r>
              <a:rPr lang="en-US" sz="2000" dirty="0" err="1" smtClean="0"/>
              <a:t>Mhz</a:t>
            </a:r>
            <a:endParaRPr lang="en-US" sz="2000" dirty="0" smtClean="0"/>
          </a:p>
          <a:p>
            <a:pPr lvl="1"/>
            <a:r>
              <a:rPr lang="en-US" sz="2000" dirty="0" smtClean="0"/>
              <a:t>Directors: 5</a:t>
            </a:r>
          </a:p>
          <a:p>
            <a:pPr lvl="1"/>
            <a:r>
              <a:rPr lang="en-US" sz="2000" dirty="0"/>
              <a:t>Wavelength: 333 mm</a:t>
            </a:r>
          </a:p>
          <a:p>
            <a:pPr lvl="1"/>
            <a:r>
              <a:rPr lang="en-US" sz="2000" dirty="0"/>
              <a:t>Coax: 50 </a:t>
            </a:r>
            <a:r>
              <a:rPr lang="en-US" sz="2000" dirty="0" smtClean="0"/>
              <a:t>Ohm</a:t>
            </a:r>
          </a:p>
          <a:p>
            <a:pPr lvl="1"/>
            <a:r>
              <a:rPr lang="en-US" sz="2000" dirty="0" smtClean="0"/>
              <a:t>Directors/Reflector: Aluminum tube</a:t>
            </a:r>
          </a:p>
          <a:p>
            <a:pPr lvl="1"/>
            <a:r>
              <a:rPr lang="en-US" sz="2000" dirty="0" smtClean="0"/>
              <a:t>Insulated wooden boom</a:t>
            </a:r>
          </a:p>
          <a:p>
            <a:pPr lvl="1"/>
            <a:r>
              <a:rPr lang="en-US" sz="2000" dirty="0" smtClean="0"/>
              <a:t>Elevation: 7+ feet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Wireless comm.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7037"/>
          <a:stretch/>
        </p:blipFill>
        <p:spPr>
          <a:xfrm>
            <a:off x="5024872" y="3748998"/>
            <a:ext cx="3832770" cy="22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Flight </a:t>
            </a:r>
            <a:r>
              <a:rPr lang="en-US" dirty="0" smtClean="0"/>
              <a:t>Operations - Recovery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Flight Computers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7728" y="4008319"/>
            <a:ext cx="7879080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  <a:latin typeface="Times New Roman"/>
              </a:rPr>
              <a:t>StratoLogger</a:t>
            </a:r>
            <a:r>
              <a:rPr lang="en-US" sz="2400" b="1" dirty="0" smtClean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Times New Roman"/>
              </a:rPr>
              <a:t>CF </a:t>
            </a:r>
            <a:r>
              <a:rPr lang="en-US" sz="2000" i="1" dirty="0">
                <a:solidFill>
                  <a:prstClr val="black"/>
                </a:solidFill>
                <a:latin typeface="Times New Roman"/>
              </a:rPr>
              <a:t>Redundant Flight Computer</a:t>
            </a:r>
            <a:endParaRPr lang="en-US" sz="2400" b="1" dirty="0">
              <a:solidFill>
                <a:prstClr val="black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/>
              </a:rPr>
              <a:t>2 pyro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18 </a:t>
            </a:r>
            <a:r>
              <a:rPr lang="en-US" dirty="0">
                <a:solidFill>
                  <a:prstClr val="black"/>
                </a:solidFill>
                <a:latin typeface="Times New Roman"/>
              </a:rPr>
              <a:t>minute recording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One 9V </a:t>
            </a:r>
            <a:r>
              <a:rPr lang="en-US" dirty="0">
                <a:solidFill>
                  <a:prstClr val="black"/>
                </a:solidFill>
                <a:latin typeface="Times New Roman"/>
              </a:rPr>
              <a:t>standalone 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/>
              </a:rPr>
              <a:t>20 samples per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/>
              </a:rPr>
              <a:t>Reused </a:t>
            </a:r>
            <a:r>
              <a:rPr lang="en-US" dirty="0" smtClean="0">
                <a:solidFill>
                  <a:prstClr val="black"/>
                </a:solidFill>
                <a:latin typeface="Times New Roman"/>
              </a:rPr>
              <a:t>from SRT-2</a:t>
            </a:r>
            <a:endParaRPr lang="en-US" dirty="0">
              <a:solidFill>
                <a:prstClr val="black"/>
              </a:solidFill>
              <a:latin typeface="Times New Roman"/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0748" r="14325"/>
          <a:stretch/>
        </p:blipFill>
        <p:spPr>
          <a:xfrm>
            <a:off x="5802892" y="4933848"/>
            <a:ext cx="2926080" cy="1247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23025" y="4598844"/>
            <a:ext cx="130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prstClr val="black"/>
                </a:solidFill>
              </a:rPr>
              <a:t>Stratologger</a:t>
            </a:r>
            <a:r>
              <a:rPr lang="en-US" sz="1400" i="1" dirty="0" smtClean="0">
                <a:solidFill>
                  <a:prstClr val="black"/>
                </a:solidFill>
              </a:rPr>
              <a:t> CF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909" y="1684643"/>
            <a:ext cx="7879080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  <a:latin typeface="Times New Roman"/>
              </a:rPr>
              <a:t>TeleMega</a:t>
            </a:r>
            <a:r>
              <a:rPr lang="en-US" sz="2400" b="1" dirty="0" smtClean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000" i="1" dirty="0" smtClean="0">
                <a:solidFill>
                  <a:prstClr val="black"/>
                </a:solidFill>
                <a:latin typeface="Times New Roman"/>
              </a:rPr>
              <a:t>Primary Flight </a:t>
            </a:r>
            <a:r>
              <a:rPr lang="en-US" sz="2000" i="1" dirty="0">
                <a:solidFill>
                  <a:prstClr val="black"/>
                </a:solidFill>
                <a:latin typeface="Times New Roman"/>
              </a:rPr>
              <a:t>Computer</a:t>
            </a:r>
            <a:endParaRPr lang="en-US" sz="2400" b="1" dirty="0">
              <a:solidFill>
                <a:prstClr val="black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Highly recommended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/>
              </a:rPr>
              <a:t>3.7V </a:t>
            </a:r>
            <a:r>
              <a:rPr lang="en-US" dirty="0" err="1" smtClean="0">
                <a:solidFill>
                  <a:prstClr val="black"/>
                </a:solidFill>
                <a:latin typeface="Times New Roman"/>
              </a:rPr>
              <a:t>LiPo</a:t>
            </a:r>
            <a:r>
              <a:rPr lang="en-US" dirty="0" smtClean="0">
                <a:solidFill>
                  <a:prstClr val="black"/>
                </a:solidFill>
                <a:latin typeface="Times New Roman"/>
              </a:rPr>
              <a:t> battery as required by manufacturer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Additional 9V pyro 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6 pyro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Newly </a:t>
            </a:r>
            <a:r>
              <a:rPr lang="en-US" dirty="0">
                <a:solidFill>
                  <a:prstClr val="black"/>
                </a:solidFill>
                <a:latin typeface="Times New Roman"/>
              </a:rPr>
              <a:t>p</a:t>
            </a:r>
            <a:r>
              <a:rPr lang="en-US" dirty="0" smtClean="0">
                <a:solidFill>
                  <a:prstClr val="black"/>
                </a:solidFill>
                <a:latin typeface="Times New Roman"/>
              </a:rPr>
              <a:t>urchased </a:t>
            </a:r>
            <a:r>
              <a:rPr lang="en-US" dirty="0">
                <a:solidFill>
                  <a:prstClr val="black"/>
                </a:solidFill>
                <a:latin typeface="Times New Roman"/>
              </a:rPr>
              <a:t>c</a:t>
            </a:r>
            <a:r>
              <a:rPr lang="en-US" dirty="0" smtClean="0">
                <a:solidFill>
                  <a:prstClr val="black"/>
                </a:solidFill>
                <a:latin typeface="Times New Roman"/>
              </a:rPr>
              <a:t>omponent - 33% discount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Times New Roman"/>
              </a:rPr>
              <a:t>Will not be using telemetry, basis for future teams</a:t>
            </a:r>
            <a:endParaRPr lang="en-US" dirty="0">
              <a:solidFill>
                <a:prstClr val="black"/>
              </a:solidFill>
              <a:latin typeface="Times New Roman"/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940107" y="1608889"/>
            <a:ext cx="2754443" cy="1280356"/>
            <a:chOff x="5964225" y="1397976"/>
            <a:chExt cx="3032818" cy="15806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4225" y="1772328"/>
              <a:ext cx="3032818" cy="120629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907685" y="1397976"/>
              <a:ext cx="1088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prstClr val="black"/>
                  </a:solidFill>
                </a:rPr>
                <a:t>TeleMega</a:t>
              </a:r>
              <a:endParaRPr lang="en-US" sz="1400" i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E&amp;P Team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</a:t>
            </a:r>
            <a:r>
              <a:rPr lang="en-US" dirty="0" smtClean="0"/>
              <a:t>Develop </a:t>
            </a:r>
            <a:r>
              <a:rPr lang="en-US" dirty="0"/>
              <a:t>and test all electronic systems </a:t>
            </a:r>
            <a:r>
              <a:rPr lang="en-US" dirty="0" smtClean="0"/>
              <a:t>to support the team. Integrate </a:t>
            </a:r>
            <a:r>
              <a:rPr lang="en-US" dirty="0"/>
              <a:t>a unique and competitive 10 pound payload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b="1" i="1" u="sng" dirty="0" smtClean="0"/>
              <a:t>Progress:</a:t>
            </a:r>
          </a:p>
          <a:p>
            <a:r>
              <a:rPr lang="en-US" dirty="0" smtClean="0"/>
              <a:t>Reselected primary flight computer</a:t>
            </a:r>
          </a:p>
          <a:p>
            <a:r>
              <a:rPr lang="en-US" dirty="0" smtClean="0"/>
              <a:t>Finished design of E&amp;P bay, launch control system, sensor package</a:t>
            </a:r>
          </a:p>
          <a:p>
            <a:r>
              <a:rPr lang="en-US" dirty="0" smtClean="0"/>
              <a:t>Began prototyping, construction and parts ordering</a:t>
            </a:r>
          </a:p>
          <a:p>
            <a:r>
              <a:rPr lang="en-US" dirty="0" smtClean="0"/>
              <a:t>Payload collaboration/integration</a:t>
            </a:r>
          </a:p>
          <a:p>
            <a:r>
              <a:rPr lang="en-US" dirty="0" smtClean="0"/>
              <a:t>Finished (mostly) Riverside engine test facility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2793907" y="6505473"/>
            <a:ext cx="2230965" cy="38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6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7376"/>
            <a:ext cx="8553543" cy="8037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Critical Flight Operations – Tracking &amp;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51" y="1711132"/>
            <a:ext cx="8231258" cy="382802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latin typeface="Times New Roman"/>
              </a:rPr>
              <a:t>Beeline GPS </a:t>
            </a:r>
          </a:p>
          <a:p>
            <a:r>
              <a:rPr lang="en-US" sz="2000" dirty="0" smtClean="0">
                <a:latin typeface="Times New Roman"/>
              </a:rPr>
              <a:t>Frequency: 430 MHz </a:t>
            </a:r>
          </a:p>
          <a:p>
            <a:r>
              <a:rPr lang="en-US" sz="2000" dirty="0" smtClean="0">
                <a:latin typeface="Times New Roman"/>
              </a:rPr>
              <a:t>10 mile LOS range</a:t>
            </a:r>
          </a:p>
          <a:p>
            <a:r>
              <a:rPr lang="en-US" sz="2000" dirty="0" smtClean="0">
                <a:latin typeface="Times New Roman"/>
              </a:rPr>
              <a:t>Secured inside fiberglass nosecone</a:t>
            </a:r>
          </a:p>
          <a:p>
            <a:r>
              <a:rPr lang="en-US" sz="2000" dirty="0" smtClean="0">
                <a:latin typeface="Times New Roman"/>
              </a:rPr>
              <a:t>5 second data packet intervals</a:t>
            </a:r>
          </a:p>
          <a:p>
            <a:r>
              <a:rPr lang="en-US" sz="2000" dirty="0" smtClean="0">
                <a:latin typeface="Times New Roman"/>
              </a:rPr>
              <a:t>Standalone </a:t>
            </a:r>
            <a:r>
              <a:rPr lang="en-US" sz="2000" dirty="0">
                <a:latin typeface="Times New Roman"/>
              </a:rPr>
              <a:t>s</a:t>
            </a:r>
            <a:r>
              <a:rPr lang="en-US" sz="2000" dirty="0" smtClean="0">
                <a:latin typeface="Times New Roman"/>
              </a:rPr>
              <a:t>ystem from electronics bay</a:t>
            </a:r>
          </a:p>
          <a:p>
            <a:r>
              <a:rPr lang="en-US" sz="2000" dirty="0" smtClean="0">
                <a:latin typeface="Times New Roman"/>
              </a:rPr>
              <a:t>Received using elevated commercial antenna</a:t>
            </a:r>
          </a:p>
          <a:p>
            <a:r>
              <a:rPr lang="en-US" sz="2000" dirty="0" smtClean="0">
                <a:latin typeface="Times New Roman"/>
              </a:rPr>
              <a:t>Packets decoded with mobile phone app</a:t>
            </a:r>
          </a:p>
          <a:p>
            <a:r>
              <a:rPr lang="en-US" sz="2000" dirty="0" smtClean="0">
                <a:latin typeface="Times New Roman"/>
              </a:rPr>
              <a:t>Reused from SRT-2 </a:t>
            </a:r>
          </a:p>
          <a:p>
            <a:r>
              <a:rPr lang="en-US" sz="2000" dirty="0" smtClean="0">
                <a:latin typeface="Times New Roman"/>
              </a:rPr>
              <a:t>Upcoming range test with level 2 rocket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635" t="7768" r="42603" b="10231"/>
          <a:stretch/>
        </p:blipFill>
        <p:spPr>
          <a:xfrm>
            <a:off x="5836464" y="1987062"/>
            <a:ext cx="2018504" cy="40352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77983" y="1679285"/>
            <a:ext cx="135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prstClr val="black"/>
                </a:solidFill>
              </a:rPr>
              <a:t>Beeline GPS 17</a:t>
            </a:r>
            <a:endParaRPr lang="en-US" sz="14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edia.digikey.com/Photos/NKK%20Switches%20Photos/S332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4" t="56022"/>
          <a:stretch/>
        </p:blipFill>
        <p:spPr bwMode="auto">
          <a:xfrm rot="3353642">
            <a:off x="7861955" y="2087454"/>
            <a:ext cx="1461155" cy="12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542" y="823893"/>
            <a:ext cx="7568648" cy="803756"/>
          </a:xfrm>
        </p:spPr>
        <p:txBody>
          <a:bodyPr>
            <a:normAutofit/>
          </a:bodyPr>
          <a:lstStyle/>
          <a:p>
            <a:r>
              <a:rPr lang="en-US" dirty="0" smtClean="0"/>
              <a:t>Assembly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274" y="1627649"/>
            <a:ext cx="8231258" cy="44730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Entire E&amp;P bay assembled outside of body tube, including battery connections</a:t>
            </a:r>
          </a:p>
          <a:p>
            <a:r>
              <a:rPr lang="en-US" dirty="0" smtClean="0"/>
              <a:t>Toggle switches keep all components powered off</a:t>
            </a:r>
          </a:p>
          <a:p>
            <a:pPr lvl="1"/>
            <a:r>
              <a:rPr lang="en-US" dirty="0" smtClean="0"/>
              <a:t>Each flight computer has a separate dedicated switch </a:t>
            </a:r>
          </a:p>
          <a:p>
            <a:pPr lvl="1"/>
            <a:r>
              <a:rPr lang="en-US" dirty="0" smtClean="0"/>
              <a:t>DPDT, switching power from the 9V batteries and the built-in switch terminals</a:t>
            </a:r>
          </a:p>
          <a:p>
            <a:pPr lvl="1"/>
            <a:r>
              <a:rPr lang="en-US" dirty="0" smtClean="0"/>
              <a:t>All other components under single switch from 12 V battery</a:t>
            </a:r>
          </a:p>
          <a:p>
            <a:r>
              <a:rPr lang="en-US" dirty="0" smtClean="0"/>
              <a:t>Entire E&amp;P bay put into body tube (components off)</a:t>
            </a:r>
          </a:p>
          <a:p>
            <a:r>
              <a:rPr lang="en-US" dirty="0" smtClean="0"/>
              <a:t>After rocket is ready for flight, switches flipped through pressure port holes </a:t>
            </a:r>
          </a:p>
          <a:p>
            <a:pPr lvl="1"/>
            <a:r>
              <a:rPr lang="en-US" dirty="0" smtClean="0"/>
              <a:t>Static pressure port area found using rocketry rule of thumb: ¼ inch hole per 100 inch</a:t>
            </a:r>
            <a:r>
              <a:rPr lang="en-US" baseline="30000" dirty="0" smtClean="0"/>
              <a:t>3</a:t>
            </a:r>
            <a:r>
              <a:rPr lang="en-US" dirty="0" smtClean="0"/>
              <a:t> , ~4 ½” holes</a:t>
            </a:r>
            <a:endParaRPr 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 vert="horz" lIns="91440" tIns="45720" rIns="91440" bIns="45720" rtlCol="0" anchor="ctr"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</p:spTree>
    <p:extLst>
      <p:ext uri="{BB962C8B-B14F-4D97-AF65-F5344CB8AC3E}">
        <p14:creationId xmlns:p14="http://schemas.microsoft.com/office/powerpoint/2010/main" val="30051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Engine Test Stand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Redesigned/rebuilt from ground up</a:t>
            </a:r>
          </a:p>
          <a:p>
            <a:r>
              <a:rPr lang="en-US" dirty="0" smtClean="0"/>
              <a:t>Completely integrated electrical system</a:t>
            </a:r>
          </a:p>
          <a:p>
            <a:pPr lvl="1"/>
            <a:r>
              <a:rPr lang="en-US" dirty="0" smtClean="0"/>
              <a:t>Capable of supporting variety of sensors and controls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Test Facility</a:t>
            </a:r>
            <a:endParaRPr lang="en-US" dirty="0"/>
          </a:p>
        </p:txBody>
      </p:sp>
      <p:pic>
        <p:nvPicPr>
          <p:cNvPr id="1026" name="Picture 2" descr="http://www.tamusrt.org/uploads/5/8/8/1/58816757/8244510_ori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5" b="25246"/>
          <a:stretch/>
        </p:blipFill>
        <p:spPr bwMode="auto">
          <a:xfrm>
            <a:off x="182643" y="3060367"/>
            <a:ext cx="3021323" cy="312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amusrt.org/uploads/5/8/8/1/58816757/2702058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51" y="3060367"/>
            <a:ext cx="5551347" cy="311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Engine Test Facility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Engine Test Stand</a:t>
            </a:r>
            <a:endParaRPr lang="en-US" dirty="0"/>
          </a:p>
        </p:txBody>
      </p:sp>
      <p:pic>
        <p:nvPicPr>
          <p:cNvPr id="2050" name="Picture 2" descr="http://www.tamusrt.org/uploads/5/8/8/1/58816757/7559432_ori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20599"/>
          <a:stretch/>
        </p:blipFill>
        <p:spPr bwMode="auto">
          <a:xfrm>
            <a:off x="6338040" y="1624461"/>
            <a:ext cx="2598083" cy="22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amusrt.org/uploads/5/8/8/1/58816757/5323422_or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29" y="4133453"/>
            <a:ext cx="2612594" cy="196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smtClean="0"/>
              <a:t>Electronics &amp; Payload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45" y="4449453"/>
            <a:ext cx="2923860" cy="1644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348" y="4449453"/>
            <a:ext cx="2923861" cy="1644672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95471" y="1567833"/>
            <a:ext cx="5673884" cy="2947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Streamlined engine testing process </a:t>
            </a:r>
          </a:p>
          <a:p>
            <a:pPr lvl="1"/>
            <a:r>
              <a:rPr lang="en-US" sz="2000" dirty="0" smtClean="0"/>
              <a:t>Camera feed, live data/control from inside nearby building</a:t>
            </a:r>
          </a:p>
          <a:p>
            <a:pPr lvl="1"/>
            <a:r>
              <a:rPr lang="en-US" sz="2000" dirty="0" smtClean="0"/>
              <a:t>Permanently installed DAQ, control circuitry, lighting, etc.</a:t>
            </a:r>
          </a:p>
          <a:p>
            <a:pPr lvl="1"/>
            <a:r>
              <a:rPr lang="en-US" sz="2000" dirty="0" smtClean="0"/>
              <a:t>Gas cylinder storage area</a:t>
            </a:r>
          </a:p>
          <a:p>
            <a:pPr lvl="1"/>
            <a:r>
              <a:rPr lang="en-US" sz="2000" dirty="0" smtClean="0"/>
              <a:t>Underground power line (401 class; in progress)</a:t>
            </a:r>
          </a:p>
          <a:p>
            <a:pPr lvl="1"/>
            <a:r>
              <a:rPr lang="en-US" sz="2000" dirty="0" smtClean="0"/>
              <a:t>Remaining parts/supplies to be ordered then installed (1-2 days work)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84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1"/>
            <a:ext cx="9144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1" y="1653090"/>
            <a:ext cx="6709185" cy="44730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Electronics will consist of two similar and connected, but functionally separate bays.</a:t>
            </a:r>
          </a:p>
          <a:p>
            <a:r>
              <a:rPr lang="en-US" dirty="0" smtClean="0"/>
              <a:t>The avionics bay, housing mission critical electronics</a:t>
            </a:r>
          </a:p>
          <a:p>
            <a:r>
              <a:rPr lang="en-US" dirty="0" smtClean="0"/>
              <a:t>The payload bay which doubles as support for the satellites as well as providing extra weight</a:t>
            </a:r>
          </a:p>
          <a:p>
            <a:r>
              <a:rPr lang="en-US" dirty="0" smtClean="0"/>
              <a:t>Payload bay connected to avionics bay below using bolts</a:t>
            </a:r>
          </a:p>
          <a:p>
            <a:r>
              <a:rPr lang="en-US" dirty="0" smtClean="0"/>
              <a:t>Entire system integrated with rockets using U bolts below nose cone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prstClr val="black"/>
                </a:solidFill>
              </a:rPr>
              <a:t>Sounding Rocketry Team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E&amp;P Bay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7" t="12563" r="36633" b="12666"/>
          <a:stretch/>
        </p:blipFill>
        <p:spPr>
          <a:xfrm rot="21381590">
            <a:off x="7125307" y="1680030"/>
            <a:ext cx="1722779" cy="41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5975738" cy="4473076"/>
          </a:xfrm>
        </p:spPr>
        <p:txBody>
          <a:bodyPr/>
          <a:lstStyle/>
          <a:p>
            <a:r>
              <a:rPr lang="en-US" sz="1800" dirty="0" smtClean="0"/>
              <a:t>Rules:</a:t>
            </a:r>
          </a:p>
          <a:p>
            <a:pPr lvl="1"/>
            <a:r>
              <a:rPr lang="en-US" sz="1600" dirty="0" smtClean="0"/>
              <a:t>Must be a minimum of ten </a:t>
            </a:r>
            <a:r>
              <a:rPr lang="en-US" sz="1600" dirty="0" err="1" smtClean="0"/>
              <a:t>lbs</a:t>
            </a:r>
            <a:endParaRPr lang="en-US" sz="1600" dirty="0" smtClean="0"/>
          </a:p>
          <a:p>
            <a:pPr lvl="1"/>
            <a:r>
              <a:rPr lang="en-US" sz="1600" dirty="0" smtClean="0"/>
              <a:t>Must be of scientific/engineering merit</a:t>
            </a:r>
          </a:p>
          <a:p>
            <a:pPr lvl="1"/>
            <a:r>
              <a:rPr lang="en-US" sz="1600" dirty="0" smtClean="0"/>
              <a:t>Cannot interfere with rocket stabilization</a:t>
            </a:r>
            <a:endParaRPr lang="en-US" sz="1800" dirty="0" smtClean="0"/>
          </a:p>
          <a:p>
            <a:r>
              <a:rPr lang="en-US" sz="1800" dirty="0" smtClean="0"/>
              <a:t>CubeSat Payload:</a:t>
            </a:r>
          </a:p>
          <a:p>
            <a:pPr lvl="1"/>
            <a:r>
              <a:rPr lang="en-US" sz="1400" dirty="0" smtClean="0"/>
              <a:t>Two teams each developed a 1U cube satellite, based at University of Sydney led by Dr. Xiaofeng Wu</a:t>
            </a:r>
          </a:p>
          <a:p>
            <a:pPr lvl="1"/>
            <a:r>
              <a:rPr lang="en-US" sz="1400" dirty="0" smtClean="0"/>
              <a:t>We will be collaborating to “field test” their design, see how it preforms under launch conditions, visiting in the coming months</a:t>
            </a:r>
          </a:p>
          <a:p>
            <a:pPr lvl="1"/>
            <a:r>
              <a:rPr lang="en-US" sz="1400" dirty="0" smtClean="0"/>
              <a:t>Bonus creativity and points for international effort on extremely valid engineering payload</a:t>
            </a:r>
          </a:p>
          <a:p>
            <a:pPr lvl="1"/>
            <a:r>
              <a:rPr lang="en-US" sz="1400" dirty="0" smtClean="0"/>
              <a:t>Both satellites expected to be around 2.2 lbs. a piece, coming to around 4.5 </a:t>
            </a:r>
            <a:r>
              <a:rPr lang="en-US" sz="1400" dirty="0" err="1" smtClean="0"/>
              <a:t>lbs</a:t>
            </a:r>
            <a:r>
              <a:rPr lang="en-US" sz="1400" dirty="0" smtClean="0"/>
              <a:t> total</a:t>
            </a:r>
            <a:endParaRPr lang="en-US" dirty="0" smtClean="0"/>
          </a:p>
          <a:p>
            <a:pPr lvl="1"/>
            <a:r>
              <a:rPr lang="en-US" sz="1400" dirty="0" smtClean="0"/>
              <a:t>To make up for this weight deficiency, we are creating a payload bay which will house the two satellites as well as provide additional weight.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8" t="4360" r="20100" b="2916"/>
          <a:stretch/>
        </p:blipFill>
        <p:spPr>
          <a:xfrm>
            <a:off x="6404511" y="2653551"/>
            <a:ext cx="2607396" cy="26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Satellite 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6265298" cy="447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Connected to avionics bay at the bottom, creating a full tower</a:t>
            </a:r>
          </a:p>
          <a:p>
            <a:pPr lvl="1"/>
            <a:r>
              <a:rPr lang="en-US" dirty="0" smtClean="0"/>
              <a:t>The satellite bay will be two milled pieces of aluminum in place of wood slats to increase weight</a:t>
            </a:r>
          </a:p>
          <a:p>
            <a:pPr lvl="1"/>
            <a:r>
              <a:rPr lang="en-US" dirty="0" smtClean="0"/>
              <a:t>Placed horizontally and connected by three all thread bolts and lock nuts like avionics bay</a:t>
            </a:r>
          </a:p>
          <a:p>
            <a:pPr lvl="1"/>
            <a:r>
              <a:rPr lang="en-US" dirty="0" smtClean="0"/>
              <a:t>Each satellite placed on a aluminum slat in separate “story”</a:t>
            </a:r>
          </a:p>
          <a:p>
            <a:pPr lvl="1"/>
            <a:r>
              <a:rPr lang="en-US" dirty="0" smtClean="0"/>
              <a:t>At free hanging end, we will have padding placed at bottom of chamber to lend lateral direction support during launch jostling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7" t="3646" r="30833" b="3984"/>
          <a:stretch/>
        </p:blipFill>
        <p:spPr>
          <a:xfrm>
            <a:off x="6499860" y="1767839"/>
            <a:ext cx="2636520" cy="4160521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0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Avionics Mounting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2" y="1653090"/>
            <a:ext cx="6143378" cy="44730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Requirements/Rules</a:t>
            </a:r>
          </a:p>
          <a:p>
            <a:pPr lvl="1"/>
            <a:r>
              <a:rPr lang="en-US" sz="1600" dirty="0"/>
              <a:t>Our goal is to provide a separate and detachable electronics tower, capable of accepting various sensors at different locations, while adhering to competition rules</a:t>
            </a:r>
          </a:p>
          <a:p>
            <a:r>
              <a:rPr lang="en-US" sz="1800" dirty="0" smtClean="0"/>
              <a:t>Design</a:t>
            </a:r>
          </a:p>
          <a:p>
            <a:pPr lvl="1"/>
            <a:r>
              <a:rPr lang="en-US" sz="1600" dirty="0" smtClean="0"/>
              <a:t>Avionics tower will be machined out of hard plywood</a:t>
            </a:r>
          </a:p>
          <a:p>
            <a:pPr lvl="1"/>
            <a:r>
              <a:rPr lang="en-US" sz="1600" dirty="0" smtClean="0"/>
              <a:t>Three horizontal platforms, creating two sections, bottom for battery, top for primary electronics, holes drilled through platforms for wires</a:t>
            </a:r>
          </a:p>
          <a:p>
            <a:pPr lvl="1"/>
            <a:r>
              <a:rPr lang="en-US" sz="1600" dirty="0" smtClean="0"/>
              <a:t>Top section has vertical board for all electronics to be mounted on for single axis mindfulness</a:t>
            </a:r>
          </a:p>
          <a:p>
            <a:pPr lvl="1"/>
            <a:r>
              <a:rPr lang="en-US" sz="1600" dirty="0" smtClean="0"/>
              <a:t>Two additional bottom section mounts for additional surface</a:t>
            </a:r>
          </a:p>
          <a:p>
            <a:pPr lvl="1"/>
            <a:r>
              <a:rPr lang="en-US" sz="1600" dirty="0" smtClean="0"/>
              <a:t>Three all thread rods, secured with lock nuts at each platform, going all the way through</a:t>
            </a:r>
          </a:p>
          <a:p>
            <a:pPr lvl="1"/>
            <a:r>
              <a:rPr lang="en-US" sz="1600" dirty="0" smtClean="0"/>
              <a:t>Connected to rocket body using recovery bulkhead U bolts at top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Electronics Bay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t="11089" r="38833" b="3984"/>
          <a:stretch/>
        </p:blipFill>
        <p:spPr>
          <a:xfrm>
            <a:off x="6598920" y="1762712"/>
            <a:ext cx="2545080" cy="3825241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93907" y="6505473"/>
            <a:ext cx="2230965" cy="386422"/>
          </a:xfrm>
        </p:spPr>
        <p:txBody>
          <a:bodyPr/>
          <a:lstStyle/>
          <a:p>
            <a:pPr algn="ctr"/>
            <a:r>
              <a:rPr lang="en-US" dirty="0" smtClean="0"/>
              <a:t>Electronics &amp; Payload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091097" y="6384481"/>
            <a:ext cx="2895600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Sounding Rocketry Team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</TotalTime>
  <Words>1541</Words>
  <Application>Microsoft Office PowerPoint</Application>
  <PresentationFormat>On-screen Show (4:3)</PresentationFormat>
  <Paragraphs>319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E&amp;P Team Overview</vt:lpstr>
      <vt:lpstr>Engine Test Facility</vt:lpstr>
      <vt:lpstr>Engine Test Facility </vt:lpstr>
      <vt:lpstr>PowerPoint Presentation</vt:lpstr>
      <vt:lpstr>Electronics Overview</vt:lpstr>
      <vt:lpstr>Payload</vt:lpstr>
      <vt:lpstr>Satellite Bay</vt:lpstr>
      <vt:lpstr>Avionics Mounting</vt:lpstr>
      <vt:lpstr>Launch Relay System - Design</vt:lpstr>
      <vt:lpstr>Launch Relay System – Key Components</vt:lpstr>
      <vt:lpstr>Launch Relay System - Diagram</vt:lpstr>
      <vt:lpstr>Data &amp; Communication Systems Architecture</vt:lpstr>
      <vt:lpstr>Data Transmission</vt:lpstr>
      <vt:lpstr>Sensors</vt:lpstr>
      <vt:lpstr>Rocket Safety System </vt:lpstr>
      <vt:lpstr>Power Requirements</vt:lpstr>
      <vt:lpstr>Data Transmission- Antennas</vt:lpstr>
      <vt:lpstr>Critical Flight Operations - Recovery</vt:lpstr>
      <vt:lpstr>Critical Flight Operations – Tracking &amp; Recovery</vt:lpstr>
      <vt:lpstr>Assembly Process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Materials &amp; Structures</dc:title>
  <dc:creator>Evan Marcotte</dc:creator>
  <cp:lastModifiedBy>Bradford Stricklin</cp:lastModifiedBy>
  <cp:revision>76</cp:revision>
  <dcterms:created xsi:type="dcterms:W3CDTF">2013-10-29T04:48:05Z</dcterms:created>
  <dcterms:modified xsi:type="dcterms:W3CDTF">2016-01-23T06:49:30Z</dcterms:modified>
</cp:coreProperties>
</file>